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8" r:id="rId1"/>
  </p:sldMasterIdLst>
  <p:notesMasterIdLst>
    <p:notesMasterId r:id="rId24"/>
  </p:notesMasterIdLst>
  <p:sldIdLst>
    <p:sldId id="256" r:id="rId2"/>
    <p:sldId id="258" r:id="rId3"/>
    <p:sldId id="259" r:id="rId4"/>
    <p:sldId id="262" r:id="rId5"/>
    <p:sldId id="261" r:id="rId6"/>
    <p:sldId id="263" r:id="rId7"/>
    <p:sldId id="264" r:id="rId8"/>
    <p:sldId id="265" r:id="rId9"/>
    <p:sldId id="267" r:id="rId10"/>
    <p:sldId id="268" r:id="rId11"/>
    <p:sldId id="284" r:id="rId12"/>
    <p:sldId id="270" r:id="rId13"/>
    <p:sldId id="272" r:id="rId14"/>
    <p:sldId id="273" r:id="rId15"/>
    <p:sldId id="286" r:id="rId16"/>
    <p:sldId id="278" r:id="rId17"/>
    <p:sldId id="288" r:id="rId18"/>
    <p:sldId id="289" r:id="rId19"/>
    <p:sldId id="290" r:id="rId20"/>
    <p:sldId id="291" r:id="rId21"/>
    <p:sldId id="282" r:id="rId22"/>
    <p:sldId id="27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76"/>
    <p:restoredTop sz="94730"/>
  </p:normalViewPr>
  <p:slideViewPr>
    <p:cSldViewPr snapToGrid="0" snapToObjects="1">
      <p:cViewPr varScale="1">
        <p:scale>
          <a:sx n="73" d="100"/>
          <a:sy n="73" d="100"/>
        </p:scale>
        <p:origin x="208" y="12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0189CE-A106-4C46-92EC-82976363F961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45289A8-A2D2-4A30-B2ED-1EC9325AC585}">
      <dgm:prSet/>
      <dgm:spPr/>
      <dgm:t>
        <a:bodyPr/>
        <a:lstStyle/>
        <a:p>
          <a:r>
            <a:rPr lang="en-US" b="1"/>
            <a:t>17 500 jeunes scolarisés dans 57 établissements catholiques</a:t>
          </a:r>
          <a:endParaRPr lang="en-US"/>
        </a:p>
      </dgm:t>
    </dgm:pt>
    <dgm:pt modelId="{AD61489F-FA82-4109-819C-2B3A3E792B0F}" type="parTrans" cxnId="{634A3A2C-65DA-4B32-8DF3-13A59C6BAAB5}">
      <dgm:prSet/>
      <dgm:spPr/>
      <dgm:t>
        <a:bodyPr/>
        <a:lstStyle/>
        <a:p>
          <a:endParaRPr lang="en-US"/>
        </a:p>
      </dgm:t>
    </dgm:pt>
    <dgm:pt modelId="{C409C286-5E21-4993-9497-99AE3C227E16}" type="sibTrans" cxnId="{634A3A2C-65DA-4B32-8DF3-13A59C6BAAB5}">
      <dgm:prSet/>
      <dgm:spPr/>
      <dgm:t>
        <a:bodyPr/>
        <a:lstStyle/>
        <a:p>
          <a:endParaRPr lang="en-US"/>
        </a:p>
      </dgm:t>
    </dgm:pt>
    <dgm:pt modelId="{C995CB7F-1F30-4846-9116-EB1B33038C3B}" type="pres">
      <dgm:prSet presAssocID="{7E0189CE-A106-4C46-92EC-82976363F961}" presName="linear" presStyleCnt="0">
        <dgm:presLayoutVars>
          <dgm:animLvl val="lvl"/>
          <dgm:resizeHandles val="exact"/>
        </dgm:presLayoutVars>
      </dgm:prSet>
      <dgm:spPr/>
    </dgm:pt>
    <dgm:pt modelId="{160F5B51-4C59-9E4C-BDAC-A9EA5BAB702E}" type="pres">
      <dgm:prSet presAssocID="{945289A8-A2D2-4A30-B2ED-1EC9325AC58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727CA06-C333-E846-AFA7-7BE686C5490B}" type="presOf" srcId="{945289A8-A2D2-4A30-B2ED-1EC9325AC585}" destId="{160F5B51-4C59-9E4C-BDAC-A9EA5BAB702E}" srcOrd="0" destOrd="0" presId="urn:microsoft.com/office/officeart/2005/8/layout/vList2"/>
    <dgm:cxn modelId="{634A3A2C-65DA-4B32-8DF3-13A59C6BAAB5}" srcId="{7E0189CE-A106-4C46-92EC-82976363F961}" destId="{945289A8-A2D2-4A30-B2ED-1EC9325AC585}" srcOrd="0" destOrd="0" parTransId="{AD61489F-FA82-4109-819C-2B3A3E792B0F}" sibTransId="{C409C286-5E21-4993-9497-99AE3C227E16}"/>
    <dgm:cxn modelId="{9A5E2AD4-CAD0-E846-8BA6-0014F80C3121}" type="presOf" srcId="{7E0189CE-A106-4C46-92EC-82976363F961}" destId="{C995CB7F-1F30-4846-9116-EB1B33038C3B}" srcOrd="0" destOrd="0" presId="urn:microsoft.com/office/officeart/2005/8/layout/vList2"/>
    <dgm:cxn modelId="{A087D2B2-881D-7440-A008-44B272A97851}" type="presParOf" srcId="{C995CB7F-1F30-4846-9116-EB1B33038C3B}" destId="{160F5B51-4C59-9E4C-BDAC-A9EA5BAB702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0F5B51-4C59-9E4C-BDAC-A9EA5BAB702E}">
      <dsp:nvSpPr>
        <dsp:cNvPr id="0" name=""/>
        <dsp:cNvSpPr/>
      </dsp:nvSpPr>
      <dsp:spPr>
        <a:xfrm>
          <a:off x="0" y="25541"/>
          <a:ext cx="6713552" cy="40680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b="1" kern="1200"/>
            <a:t>17 500 jeunes scolarisés dans 57 établissements catholiques</a:t>
          </a:r>
          <a:endParaRPr lang="en-US" sz="5700" kern="1200"/>
        </a:p>
      </dsp:txBody>
      <dsp:txXfrm>
        <a:off x="198588" y="224129"/>
        <a:ext cx="6316376" cy="3670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F62AF-757B-AF47-8B66-5B8E9EC96831}" type="datetimeFigureOut">
              <a:rPr lang="fr-FR" smtClean="0"/>
              <a:t>12/04/2024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AC3C3-40DF-4F4E-8ADA-5D5BFECB4F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763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AC3C3-40DF-4F4E-8ADA-5D5BFECB4F3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4159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4/12/24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81161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4/12/24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66720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4/12/24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557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4/12/24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00034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4/12/24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45625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4/12/24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42906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4/12/24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700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4/12/24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48572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4/12/24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53492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4/12/24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65615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4/12/24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36644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8082C-0922-4249-A612-B415F5231620}" type="datetime1">
              <a:rPr lang="en-US" smtClean="0"/>
              <a:t>4/12/24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710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BDFF113-6E55-4A47-A041-1FE46CF3D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639193"/>
            <a:ext cx="3571810" cy="3573516"/>
          </a:xfrm>
        </p:spPr>
        <p:txBody>
          <a:bodyPr>
            <a:normAutofit/>
          </a:bodyPr>
          <a:lstStyle/>
          <a:p>
            <a:pPr algn="l"/>
            <a:r>
              <a:rPr lang="fr-FR" sz="5100"/>
              <a:t>2</a:t>
            </a:r>
            <a:r>
              <a:rPr lang="fr-FR" sz="5100" baseline="30000"/>
              <a:t>e</a:t>
            </a:r>
            <a:r>
              <a:rPr lang="fr-FR" sz="5100"/>
              <a:t> rencontre des conseils pastoraux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26F0810-5296-F547-B21E-5E45BA3BA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571810" cy="1559327"/>
          </a:xfrm>
        </p:spPr>
        <p:txBody>
          <a:bodyPr>
            <a:normAutofit/>
          </a:bodyPr>
          <a:lstStyle/>
          <a:p>
            <a:pPr algn="l"/>
            <a:r>
              <a:rPr lang="fr-FR"/>
              <a:t>Sainte-Garde, 13 avril 2024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 descr="Une image contenant Police, conception, illustration&#10;&#10;Description générée automatiquement">
            <a:extLst>
              <a:ext uri="{FF2B5EF4-FFF2-40B4-BE49-F238E27FC236}">
                <a16:creationId xmlns:a16="http://schemas.microsoft.com/office/drawing/2014/main" id="{8CD2ADC3-0C94-BF48-B61C-DA44C0FEE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296" y="1773959"/>
            <a:ext cx="7214616" cy="328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5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2CAD888-BEB3-CE4B-99D8-A58FA16BA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fr-FR" sz="3700">
                <a:solidFill>
                  <a:srgbClr val="FFFFFF"/>
                </a:solidFill>
              </a:rPr>
              <a:t>Première conviction: </a:t>
            </a:r>
            <a:r>
              <a:rPr lang="fr-FR" sz="3700" b="1" cap="small" spc="0">
                <a:solidFill>
                  <a:srgbClr val="FFFFFF"/>
                </a:solidFill>
                <a:effectLst/>
                <a:uFill>
                  <a:solidFill>
                    <a:srgbClr val="0F4761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</a:rPr>
              <a:t>notre réalité, le terreau à partir duquel nous pouvons nous renouveler</a:t>
            </a:r>
            <a:r>
              <a:rPr lang="fr-FR" sz="3700">
                <a:solidFill>
                  <a:srgbClr val="FFFFFF"/>
                </a:solidFill>
                <a:effectLst/>
              </a:rPr>
              <a:t> </a:t>
            </a:r>
            <a:endParaRPr lang="fr-FR" sz="3700">
              <a:solidFill>
                <a:srgbClr val="FFFFFF"/>
              </a:solidFill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A237C5-8ABD-A447-8CB5-793372198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endParaRPr lang="fr-FR" dirty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fr-F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 fonction des priorités que nous avons-nous-mêmes identifiées:</a:t>
            </a:r>
          </a:p>
          <a:p>
            <a:r>
              <a:rPr lang="fr-FR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Quel pas de plus pouvons-nous faire à l’échelle de nos paroisses ou de nos doyennés</a:t>
            </a:r>
          </a:p>
          <a:p>
            <a:pPr marL="0" indent="0">
              <a:buNone/>
            </a:pPr>
            <a:endParaRPr lang="fr-FR" dirty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fr-FR" u="none" strike="noStrike" kern="0" spc="0" dirty="0">
                <a:effectLst/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Comment pouvons-nous nous être aidés? Par qui?</a:t>
            </a:r>
          </a:p>
        </p:txBody>
      </p:sp>
    </p:spTree>
    <p:extLst>
      <p:ext uri="{BB962C8B-B14F-4D97-AF65-F5344CB8AC3E}">
        <p14:creationId xmlns:p14="http://schemas.microsoft.com/office/powerpoint/2010/main" val="1562355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2CAD888-BEB3-CE4B-99D8-A58FA16BA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fr-FR" b="1" cap="small">
                <a:solidFill>
                  <a:srgbClr val="FFFFFF"/>
                </a:solidFill>
              </a:rPr>
              <a:t>Deuxième conviction </a:t>
            </a:r>
            <a:br>
              <a:rPr lang="fr-FR" b="1" cap="small">
                <a:solidFill>
                  <a:srgbClr val="FFFFFF"/>
                </a:solidFill>
              </a:rPr>
            </a:br>
            <a:br>
              <a:rPr lang="fr-FR" b="1" cap="small">
                <a:solidFill>
                  <a:srgbClr val="FFFFFF"/>
                </a:solidFill>
              </a:rPr>
            </a:br>
            <a:r>
              <a:rPr lang="fr-FR" b="1" cap="small">
                <a:solidFill>
                  <a:srgbClr val="FFFFFF"/>
                </a:solidFill>
              </a:rPr>
              <a:t>« il y a plusieurs demeures dans la maison du Père »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A237C5-8ABD-A447-8CB5-793372198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endParaRPr lang="fr-FR" dirty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fr-FR" dirty="0"/>
              <a:t>Tenir compte de la réalité des « paroisses d’élection » </a:t>
            </a:r>
          </a:p>
          <a:p>
            <a:pPr marL="0" indent="0">
              <a:buNone/>
            </a:pPr>
            <a:r>
              <a:rPr lang="fr-FR" dirty="0">
                <a:sym typeface="Wingdings" pitchFamily="2" charset="2"/>
              </a:rPr>
              <a:t>	 ne pas chercher à unifier les pratiques ou les propositions</a:t>
            </a:r>
            <a:endParaRPr lang="fr-FR"/>
          </a:p>
          <a:p>
            <a:pPr marL="0" indent="0">
              <a:buNone/>
            </a:pPr>
            <a:endParaRPr lang="fr-FR" dirty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fr-FR" dirty="0"/>
              <a:t>Honorer la diversité des familles spirituelles, des sensibilités religieuses, des traditions locales, historiques ou géographiques</a:t>
            </a:r>
          </a:p>
        </p:txBody>
      </p:sp>
    </p:spTree>
    <p:extLst>
      <p:ext uri="{BB962C8B-B14F-4D97-AF65-F5344CB8AC3E}">
        <p14:creationId xmlns:p14="http://schemas.microsoft.com/office/powerpoint/2010/main" val="2723304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987A5E7-2AB7-7844-BA51-F4AF2138A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Conviction 3: le doyenné pour unir nos forces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24BCE8A-A41D-0048-8E2F-B84469E71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/>
              <a:t>Une </a:t>
            </a:r>
            <a:r>
              <a:rPr lang="en-US" sz="2200" dirty="0" err="1"/>
              <a:t>échelle</a:t>
            </a:r>
            <a:r>
              <a:rPr lang="en-US" sz="2200" dirty="0"/>
              <a:t> </a:t>
            </a:r>
            <a:r>
              <a:rPr lang="en-US" sz="2200" dirty="0" err="1"/>
              <a:t>pertinente</a:t>
            </a:r>
            <a:r>
              <a:rPr lang="en-US" sz="2200" dirty="0"/>
              <a:t>, par </a:t>
            </a:r>
            <a:r>
              <a:rPr lang="en-US" sz="2200" dirty="0" err="1"/>
              <a:t>sa</a:t>
            </a:r>
            <a:r>
              <a:rPr lang="en-US" sz="2200" dirty="0"/>
              <a:t> taille et par son </a:t>
            </a:r>
            <a:r>
              <a:rPr lang="en-US" sz="2200" dirty="0" err="1"/>
              <a:t>unité</a:t>
            </a:r>
            <a:endParaRPr lang="en-US" sz="2200" dirty="0"/>
          </a:p>
          <a:p>
            <a:r>
              <a:rPr lang="en-US" sz="2200" dirty="0"/>
              <a:t>Pour </a:t>
            </a:r>
            <a:r>
              <a:rPr lang="en-US" sz="2200" dirty="0" err="1"/>
              <a:t>certains</a:t>
            </a:r>
            <a:r>
              <a:rPr lang="en-US" sz="2200" dirty="0"/>
              <a:t> services,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fonction</a:t>
            </a:r>
            <a:r>
              <a:rPr lang="en-US" sz="2200" dirty="0"/>
              <a:t> des </a:t>
            </a:r>
            <a:r>
              <a:rPr lang="en-US" sz="2200" dirty="0" err="1"/>
              <a:t>besoins</a:t>
            </a:r>
            <a:r>
              <a:rPr lang="en-US" sz="2200" dirty="0"/>
              <a:t> </a:t>
            </a:r>
            <a:r>
              <a:rPr lang="en-US" sz="2200" dirty="0" err="1"/>
              <a:t>propres</a:t>
            </a:r>
            <a:r>
              <a:rPr lang="en-US" sz="2200" dirty="0"/>
              <a:t> </a:t>
            </a:r>
            <a:r>
              <a:rPr lang="en-US" sz="2200" dirty="0" err="1"/>
              <a:t>à</a:t>
            </a:r>
            <a:r>
              <a:rPr lang="en-US" sz="2200" dirty="0"/>
              <a:t> la </a:t>
            </a:r>
            <a:r>
              <a:rPr lang="en-US" sz="2200" dirty="0" err="1"/>
              <a:t>réalité</a:t>
            </a:r>
            <a:r>
              <a:rPr lang="en-US" sz="2200" dirty="0"/>
              <a:t> de </a:t>
            </a:r>
            <a:r>
              <a:rPr lang="en-US" sz="2200" dirty="0" err="1"/>
              <a:t>chaque</a:t>
            </a:r>
            <a:r>
              <a:rPr lang="en-US" sz="2200" dirty="0"/>
              <a:t> </a:t>
            </a:r>
            <a:r>
              <a:rPr lang="en-US" sz="2200" dirty="0" err="1"/>
              <a:t>doyenné</a:t>
            </a:r>
            <a:endParaRPr lang="en-US" sz="2200" dirty="0"/>
          </a:p>
          <a:p>
            <a:r>
              <a:rPr lang="en-US" sz="2200" dirty="0" err="1"/>
              <a:t>Cela</a:t>
            </a:r>
            <a:r>
              <a:rPr lang="en-US" sz="2200" dirty="0"/>
              <a:t> suppose </a:t>
            </a:r>
            <a:r>
              <a:rPr lang="en-US" sz="2200" dirty="0" err="1"/>
              <a:t>une</a:t>
            </a:r>
            <a:r>
              <a:rPr lang="en-US" sz="2200" dirty="0"/>
              <a:t> </a:t>
            </a:r>
            <a:r>
              <a:rPr lang="en-US" sz="2200" dirty="0" err="1"/>
              <a:t>volonté</a:t>
            </a:r>
            <a:r>
              <a:rPr lang="en-US" sz="2200" dirty="0"/>
              <a:t> commune, </a:t>
            </a:r>
            <a:r>
              <a:rPr lang="en-US" sz="2200" dirty="0" err="1"/>
              <a:t>autour</a:t>
            </a:r>
            <a:r>
              <a:rPr lang="en-US" sz="2200" dirty="0"/>
              <a:t> du doyen.</a:t>
            </a:r>
          </a:p>
        </p:txBody>
      </p:sp>
      <p:pic>
        <p:nvPicPr>
          <p:cNvPr id="6" name="Espace réservé du contenu 5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365BEE07-D961-0F4A-8AC3-C782026681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54296" y="710660"/>
            <a:ext cx="6903720" cy="543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50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Espace réservé du contenu 5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5A217C1B-85EC-BA4A-BE0F-134D86A09C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8815" y="643467"/>
            <a:ext cx="707436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92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0784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1B1C79F-C740-2844-A4A4-0EB3E9879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716" y="955309"/>
            <a:ext cx="7074568" cy="28989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Conviction 4 : </a:t>
            </a:r>
            <a:r>
              <a:rPr lang="en-US" sz="6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notre</a:t>
            </a:r>
            <a:r>
              <a:rPr lang="en-US" sz="6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raison d’être </a:t>
            </a:r>
            <a:r>
              <a:rPr lang="en-US" sz="6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est</a:t>
            </a:r>
            <a:r>
              <a:rPr lang="en-US" sz="6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d’annoncer</a:t>
            </a:r>
            <a:r>
              <a:rPr lang="en-US" sz="6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l’Evangile</a:t>
            </a:r>
            <a:endParaRPr lang="en-US" sz="6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3602B6-95B2-7B4A-B527-8C0BAFD0F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916" y="4533813"/>
            <a:ext cx="6930189" cy="93846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Les </a:t>
            </a:r>
            <a:r>
              <a:rPr lang="en-US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réorganisations</a:t>
            </a: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sont</a:t>
            </a: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un </a:t>
            </a:r>
            <a:r>
              <a:rPr lang="en-US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moyen</a:t>
            </a: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parmi</a:t>
            </a: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d’autres</a:t>
            </a: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, jamais </a:t>
            </a:r>
            <a:r>
              <a:rPr lang="en-US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une</a:t>
            </a: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solution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41F77738-2AF0-4750-A0C7-F97C2C175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2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998ECF2-DDA1-C64B-A2F5-83CD4823F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fr-FR" sz="3700" b="1" dirty="0">
                <a:solidFill>
                  <a:srgbClr val="FFFFFF"/>
                </a:solidFill>
              </a:rPr>
              <a:t>Ce moyen doit être ordonné à une fin :  </a:t>
            </a:r>
            <a:br>
              <a:rPr lang="fr-FR" sz="3700" b="1" dirty="0">
                <a:solidFill>
                  <a:srgbClr val="FFFFFF"/>
                </a:solidFill>
              </a:rPr>
            </a:br>
            <a:r>
              <a:rPr lang="fr-FR" sz="3700" b="1" dirty="0">
                <a:solidFill>
                  <a:srgbClr val="FFFFFF"/>
                </a:solidFill>
              </a:rPr>
              <a:t>le renouveau de la foi en Jésus-Christ, </a:t>
            </a:r>
            <a:br>
              <a:rPr lang="fr-FR" sz="3700" b="1" dirty="0">
                <a:solidFill>
                  <a:srgbClr val="FFFFFF"/>
                </a:solidFill>
              </a:rPr>
            </a:br>
            <a:r>
              <a:rPr lang="fr-FR" sz="3700" b="1" dirty="0">
                <a:solidFill>
                  <a:srgbClr val="FFFFFF"/>
                </a:solidFill>
              </a:rPr>
              <a:t>en nous et autour de nous.</a:t>
            </a:r>
            <a:br>
              <a:rPr lang="fr-FR" sz="3700" b="1" dirty="0">
                <a:solidFill>
                  <a:srgbClr val="FFFFFF"/>
                </a:solidFill>
              </a:rPr>
            </a:br>
            <a:endParaRPr lang="fr-FR" sz="3700" b="1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7359E7-EFCD-E44E-82AD-7C4A5792A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i="1" dirty="0"/>
              <a:t>Perte de vitalité… épuisement… dispersion des forces…. vieillissement …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« Pourquoi dépenser votre argent pour ce qui ne nourrit pas, vous fatiguer pour ce qui ne rassasie pas ? Écoutez-moi bien, et vous mangerez de bonnes choses! » (Isaïe, 55, 2)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7339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10A7855-96D1-1148-BB1C-296785E86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Conviction 5 : cultiver une spiritualité de communion</a:t>
            </a:r>
          </a:p>
        </p:txBody>
      </p:sp>
      <p:sp>
        <p:nvSpPr>
          <p:cNvPr id="17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9B9452-EE13-9845-BC45-88CC22586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Autofit/>
          </a:bodyPr>
          <a:lstStyle/>
          <a:p>
            <a:r>
              <a:rPr lang="fr-FR" dirty="0">
                <a:effectLst/>
                <a:ea typeface="Arial Unicode MS" panose="020B0604020202020204" pitchFamily="34" charset="-128"/>
              </a:rPr>
              <a:t>Notre </a:t>
            </a:r>
            <a:r>
              <a:rPr lang="fr-FR" dirty="0" err="1">
                <a:effectLst/>
                <a:ea typeface="Arial Unicode MS" panose="020B0604020202020204" pitchFamily="34" charset="-128"/>
              </a:rPr>
              <a:t>dioc</a:t>
            </a:r>
            <a:r>
              <a:rPr lang="it-IT" dirty="0">
                <a:effectLst/>
                <a:ea typeface="Arial Unicode MS" panose="020B0604020202020204" pitchFamily="34" charset="-128"/>
              </a:rPr>
              <a:t>è</a:t>
            </a:r>
            <a:r>
              <a:rPr lang="fr-FR" dirty="0">
                <a:effectLst/>
                <a:ea typeface="Arial Unicode MS" panose="020B0604020202020204" pitchFamily="34" charset="-128"/>
              </a:rPr>
              <a:t>se a besoin que se vivent de vraies relations de fraternité au sein du presbyterium</a:t>
            </a:r>
            <a:r>
              <a:rPr lang="fr-FR" dirty="0">
                <a:effectLst/>
              </a:rPr>
              <a:t> </a:t>
            </a:r>
          </a:p>
          <a:p>
            <a:r>
              <a:rPr lang="fr-FR" dirty="0"/>
              <a:t>Entre nos prêtres</a:t>
            </a:r>
          </a:p>
          <a:p>
            <a:r>
              <a:rPr lang="fr-FR" dirty="0"/>
              <a:t>Entre nos prêtres et notre évêque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i="1" u="none" strike="noStrike" dirty="0">
                <a:effectLst/>
              </a:rPr>
              <a:t>« C'est à l'amour que vous aurez les uns pour les autres qu'ils reconnaîtront que vous êtes mes disciples » Jean 13 -35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027619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F79D02D-111F-A645-B316-6E8EAED37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Vocations et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coresponsabilité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2156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2CAD888-BEB3-CE4B-99D8-A58FA16BA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fr-FR" sz="4000" b="1" cap="small" dirty="0">
                <a:solidFill>
                  <a:srgbClr val="FFFFFF"/>
                </a:solidFill>
              </a:rPr>
              <a:t>Première conviction </a:t>
            </a:r>
            <a:br>
              <a:rPr lang="fr-FR" sz="3700" b="1" cap="small" dirty="0">
                <a:solidFill>
                  <a:srgbClr val="FFFFFF"/>
                </a:solidFill>
              </a:rPr>
            </a:br>
            <a:br>
              <a:rPr lang="fr-FR" sz="3700" b="1" cap="small" dirty="0">
                <a:solidFill>
                  <a:srgbClr val="FFFFFF"/>
                </a:solidFill>
              </a:rPr>
            </a:br>
            <a:r>
              <a:rPr lang="fr-FR" sz="3700" b="1" cap="small" dirty="0">
                <a:solidFill>
                  <a:srgbClr val="FFFFFF"/>
                </a:solidFill>
              </a:rPr>
              <a:t> d’une culture de la collaboration </a:t>
            </a:r>
            <a:br>
              <a:rPr lang="fr-FR" sz="3700" b="1" cap="small" dirty="0">
                <a:solidFill>
                  <a:srgbClr val="FFFFFF"/>
                </a:solidFill>
              </a:rPr>
            </a:br>
            <a:r>
              <a:rPr lang="fr-FR" sz="3700" b="1" cap="small" dirty="0">
                <a:solidFill>
                  <a:srgbClr val="FFFFFF"/>
                </a:solidFill>
              </a:rPr>
              <a:t>à une culture de la coresponsabilité</a:t>
            </a: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A237C5-8ABD-A447-8CB5-793372198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b="1" dirty="0"/>
              <a:t>Le principe de coresponsabilité est ancré dans la tradition et la théologie de l’Église catholique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Il nous faut donc approfondir notre vocation de baptisés par</a:t>
            </a:r>
          </a:p>
          <a:p>
            <a:pPr algn="ctr">
              <a:buFont typeface="Courier New" panose="02070309020205020404" pitchFamily="49" charset="0"/>
              <a:buChar char="o"/>
            </a:pPr>
            <a:r>
              <a:rPr lang="fr-FR" b="1" dirty="0"/>
              <a:t>la formation </a:t>
            </a:r>
          </a:p>
          <a:p>
            <a:pPr algn="ctr">
              <a:buFont typeface="Courier New" panose="02070309020205020404" pitchFamily="49" charset="0"/>
              <a:buChar char="o"/>
            </a:pPr>
            <a:r>
              <a:rPr lang="fr-FR" b="1" dirty="0"/>
              <a:t>la prière </a:t>
            </a:r>
          </a:p>
          <a:p>
            <a:pPr algn="ctr">
              <a:buFont typeface="Courier New" panose="02070309020205020404" pitchFamily="49" charset="0"/>
              <a:buChar char="o"/>
            </a:pPr>
            <a:r>
              <a:rPr lang="fr-FR" b="1" dirty="0"/>
              <a:t>la vie sacramentelle </a:t>
            </a:r>
          </a:p>
          <a:p>
            <a:pPr algn="ctr">
              <a:buFont typeface="Courier New" panose="02070309020205020404" pitchFamily="49" charset="0"/>
              <a:buChar char="o"/>
            </a:pPr>
            <a:r>
              <a:rPr lang="fr-FR" b="1" dirty="0"/>
              <a:t>le service du frère</a:t>
            </a:r>
          </a:p>
          <a:p>
            <a:pPr algn="ctr">
              <a:buFont typeface="Courier New" panose="02070309020205020404" pitchFamily="49" charset="0"/>
              <a:buChar char="o"/>
            </a:pPr>
            <a:r>
              <a:rPr lang="fr-FR" b="1" dirty="0"/>
              <a:t>le témoignage</a:t>
            </a:r>
          </a:p>
        </p:txBody>
      </p:sp>
    </p:spTree>
    <p:extLst>
      <p:ext uri="{BB962C8B-B14F-4D97-AF65-F5344CB8AC3E}">
        <p14:creationId xmlns:p14="http://schemas.microsoft.com/office/powerpoint/2010/main" val="1619453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2CAD888-BEB3-CE4B-99D8-A58FA16BA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fr-FR" b="1" cap="small" dirty="0">
                <a:solidFill>
                  <a:schemeClr val="bg1"/>
                </a:solidFill>
              </a:rPr>
              <a:t>Deuxième conviction</a:t>
            </a:r>
            <a:br>
              <a:rPr lang="fr-FR" b="1" cap="small" dirty="0">
                <a:solidFill>
                  <a:schemeClr val="bg1"/>
                </a:solidFill>
              </a:rPr>
            </a:br>
            <a:br>
              <a:rPr lang="fr-FR" b="1" cap="small" dirty="0">
                <a:solidFill>
                  <a:schemeClr val="bg1"/>
                </a:solidFill>
              </a:rPr>
            </a:br>
            <a:r>
              <a:rPr lang="fr-FR" b="1" cap="small" dirty="0">
                <a:solidFill>
                  <a:schemeClr val="bg1"/>
                </a:solidFill>
              </a:rPr>
              <a:t>la formation des laïcs et des prêtres est une nécessité</a:t>
            </a: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A237C5-8ABD-A447-8CB5-793372198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r-FR" sz="3200" dirty="0"/>
              <a:t>Un enjeu personnel, communautaire, ecclésial</a:t>
            </a:r>
          </a:p>
          <a:p>
            <a:pPr marL="0" indent="0">
              <a:buNone/>
            </a:pPr>
            <a:endParaRPr lang="fr-FR" sz="3200" dirty="0"/>
          </a:p>
          <a:p>
            <a:r>
              <a:rPr lang="fr-FR" sz="3200" dirty="0"/>
              <a:t>Il est bon de se former ensemble et de partager en paroisse ce que l’on a reçu</a:t>
            </a:r>
          </a:p>
          <a:p>
            <a:pPr marL="0" indent="0">
              <a:buNone/>
            </a:pPr>
            <a:endParaRPr lang="fr-FR" sz="3200" dirty="0"/>
          </a:p>
          <a:p>
            <a:r>
              <a:rPr lang="fr-FR" sz="3200" dirty="0"/>
              <a:t>La formation doit être en lien avec la mission et le service: pas de service sans formation.</a:t>
            </a:r>
          </a:p>
          <a:p>
            <a:pPr marL="0" indent="0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023804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762F640-35DF-764C-98E7-1B11F0A20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93788"/>
            <a:ext cx="10506455" cy="29672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b="0" i="0" u="none" strike="noStrike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Restitution des travaux des paroisses du diocèse.</a:t>
            </a:r>
            <a:endParaRPr lang="en-US" sz="8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138594D-7555-1448-A82E-03B0F0643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00924" y="4619624"/>
            <a:ext cx="3946779" cy="1038225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580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2CAD888-BEB3-CE4B-99D8-A58FA16BA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fr-FR" b="1" cap="small" dirty="0">
                <a:solidFill>
                  <a:schemeClr val="bg1"/>
                </a:solidFill>
              </a:rPr>
              <a:t>Troisième conviction</a:t>
            </a:r>
            <a:br>
              <a:rPr lang="fr-FR" b="1" cap="small" dirty="0">
                <a:solidFill>
                  <a:schemeClr val="bg1"/>
                </a:solidFill>
              </a:rPr>
            </a:br>
            <a:br>
              <a:rPr lang="fr-FR" b="1" cap="small" dirty="0">
                <a:solidFill>
                  <a:schemeClr val="bg1"/>
                </a:solidFill>
              </a:rPr>
            </a:br>
            <a:r>
              <a:rPr lang="fr-FR" b="1" cap="small" dirty="0">
                <a:solidFill>
                  <a:schemeClr val="bg1"/>
                </a:solidFill>
              </a:rPr>
              <a:t>La fraternité se travaille</a:t>
            </a: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A237C5-8ABD-A447-8CB5-793372198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r-FR" dirty="0"/>
              <a:t>L’exercice de la fraternité est un impératif missionnaire qui suppose parfois une conversion personnelle.</a:t>
            </a:r>
          </a:p>
          <a:p>
            <a:r>
              <a:rPr lang="fr-FR" dirty="0"/>
              <a:t>Sortir d’une conception idéaliste de la fraternité.</a:t>
            </a:r>
          </a:p>
          <a:p>
            <a:r>
              <a:rPr lang="fr-FR" dirty="0"/>
              <a:t>Se côtoyer, pour prendre conscience que nos différences ne nous séparent pas</a:t>
            </a:r>
          </a:p>
          <a:p>
            <a:r>
              <a:rPr lang="fr-FR" dirty="0"/>
              <a:t>Prier ensemble chaque fois que nous travaillons ensemble et pas seulement en « groupe de prière ».</a:t>
            </a:r>
          </a:p>
          <a:p>
            <a:pPr marL="0" indent="0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734238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7">
            <a:extLst>
              <a:ext uri="{FF2B5EF4-FFF2-40B4-BE49-F238E27FC236}">
                <a16:creationId xmlns:a16="http://schemas.microsoft.com/office/drawing/2014/main" id="{00CD8E7C-C23B-A3B9-B18A-838AED877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97DABE-D7E3-6A49-8034-57E888477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2477" y="753376"/>
            <a:ext cx="8149307" cy="5434637"/>
          </a:xfrm>
        </p:spPr>
        <p:txBody>
          <a:bodyPr>
            <a:normAutofit fontScale="85000" lnSpcReduction="10000"/>
          </a:bodyPr>
          <a:lstStyle/>
          <a:p>
            <a:endParaRPr lang="fr-FR" sz="2000" dirty="0"/>
          </a:p>
          <a:p>
            <a:pPr marL="0" indent="0">
              <a:buNone/>
            </a:pPr>
            <a:r>
              <a:rPr lang="fr-FR" sz="4400" dirty="0">
                <a:latin typeface="Google Sans"/>
              </a:rPr>
              <a:t>Pour conclure</a:t>
            </a:r>
            <a:r>
              <a:rPr lang="fr-FR" sz="4400" b="0" i="0" u="none" strike="noStrike" dirty="0">
                <a:effectLst/>
                <a:latin typeface="Google Sans"/>
              </a:rPr>
              <a:t> </a:t>
            </a:r>
          </a:p>
          <a:p>
            <a:pPr marL="0" indent="0">
              <a:buNone/>
            </a:pPr>
            <a:endParaRPr lang="fr-FR" sz="4400" b="0" i="0" u="none" strike="noStrike" dirty="0">
              <a:effectLst/>
              <a:latin typeface="Google Sans"/>
            </a:endParaRPr>
          </a:p>
          <a:p>
            <a:pPr marL="0" indent="0">
              <a:buNone/>
            </a:pPr>
            <a:r>
              <a:rPr lang="fr-FR" sz="4400" b="0" i="0" u="none" strike="noStrike" dirty="0">
                <a:effectLst/>
                <a:latin typeface="Google Sans"/>
              </a:rPr>
              <a:t>« Agissez comme le Seigneur : il vous a pardonné, faites de même. Par-dessus tout cela, qu'il y ait l'amour : c'est lui qui fait l'unité dans la perfection. </a:t>
            </a:r>
          </a:p>
          <a:p>
            <a:pPr marL="0" indent="0">
              <a:buNone/>
            </a:pPr>
            <a:r>
              <a:rPr lang="fr-FR" sz="4400" dirty="0">
                <a:latin typeface="Google Sans"/>
              </a:rPr>
              <a:t>E</a:t>
            </a:r>
            <a:r>
              <a:rPr lang="fr-FR" sz="4400" b="0" i="0" u="none" strike="noStrike" dirty="0">
                <a:effectLst/>
                <a:latin typeface="Google Sans"/>
              </a:rPr>
              <a:t>t que, dans vos cœurs, règne la paix du Christ à laquelle vous avez été appelés pour former en lui un seul corps. » </a:t>
            </a:r>
          </a:p>
          <a:p>
            <a:pPr marL="0" indent="0">
              <a:buNone/>
            </a:pPr>
            <a:r>
              <a:rPr lang="fr-FR" sz="3300" b="0" i="1" u="none" strike="noStrike" dirty="0">
                <a:effectLst/>
                <a:latin typeface="Google Sans"/>
              </a:rPr>
              <a:t>(Paul, Colossiens 3, 12-17)</a:t>
            </a:r>
            <a:endParaRPr lang="fr-FR" sz="3300" i="1" dirty="0"/>
          </a:p>
        </p:txBody>
      </p:sp>
    </p:spTree>
    <p:extLst>
      <p:ext uri="{BB962C8B-B14F-4D97-AF65-F5344CB8AC3E}">
        <p14:creationId xmlns:p14="http://schemas.microsoft.com/office/powerpoint/2010/main" val="947240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238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8263A24-0C1F-4677-B43C-4AE14E276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C50BBE6-2F63-AA4A-A31A-D3F63141F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405575"/>
            <a:ext cx="5001768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0" cap="all"/>
              <a:t>Une multitude de mouvements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86984" y="1071836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Espace réservé du contenu 5" descr="Une image contenant texte, capture d’écran, conception&#10;&#10;Description générée automatiquement">
            <a:extLst>
              <a:ext uri="{FF2B5EF4-FFF2-40B4-BE49-F238E27FC236}">
                <a16:creationId xmlns:a16="http://schemas.microsoft.com/office/drawing/2014/main" id="{AFAE565E-24D4-7646-9119-756810A0C1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9058" y="2551175"/>
            <a:ext cx="5431536" cy="3286079"/>
          </a:xfrm>
          <a:prstGeom prst="rect">
            <a:avLst/>
          </a:prstGeom>
        </p:spPr>
      </p:pic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81F0B3B3-BB9D-6D46-BD7C-628808046B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1408" y="2953527"/>
            <a:ext cx="5431536" cy="247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38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17517EF-BD4D-4055-BDB4-A322C5356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1410EF9-C238-7A40-B01F-7B2BDDF96AD1}"/>
              </a:ext>
            </a:extLst>
          </p:cNvPr>
          <p:cNvSpPr txBox="1"/>
          <p:nvPr/>
        </p:nvSpPr>
        <p:spPr>
          <a:xfrm>
            <a:off x="901690" y="405575"/>
            <a:ext cx="6430414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Ordres religieux, congrégations, sociétés, communautés…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126032" y="1067264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Espace réservé du contenu 4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F5AEB7F6-B5A4-0744-A94A-4E5061F0DF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38811"/>
          <a:stretch/>
        </p:blipFill>
        <p:spPr>
          <a:xfrm>
            <a:off x="549058" y="2462657"/>
            <a:ext cx="11097349" cy="346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8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0A23211-3CD1-2D4A-AA59-9AFFAD156440}"/>
              </a:ext>
            </a:extLst>
          </p:cNvPr>
          <p:cNvSpPr txBox="1"/>
          <p:nvPr/>
        </p:nvSpPr>
        <p:spPr>
          <a:xfrm>
            <a:off x="890338" y="640080"/>
            <a:ext cx="3734014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spc="150">
                <a:latin typeface="+mj-lt"/>
                <a:ea typeface="+mj-ea"/>
                <a:cs typeface="+mj-cs"/>
              </a:rPr>
              <a:t>8 centres spirituels</a:t>
            </a:r>
          </a:p>
        </p:txBody>
      </p:sp>
      <p:sp>
        <p:nvSpPr>
          <p:cNvPr id="3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texte, arbre, maison, ciel&#10;&#10;Description générée automatiquement">
            <a:extLst>
              <a:ext uri="{FF2B5EF4-FFF2-40B4-BE49-F238E27FC236}">
                <a16:creationId xmlns:a16="http://schemas.microsoft.com/office/drawing/2014/main" id="{9A5B6C61-9809-464B-A25E-CCB92418C8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9" r="1405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40988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ZoneTexte 1">
            <a:extLst>
              <a:ext uri="{FF2B5EF4-FFF2-40B4-BE49-F238E27FC236}">
                <a16:creationId xmlns:a16="http://schemas.microsoft.com/office/drawing/2014/main" id="{A81757CB-9B3D-6FC1-37AF-A3B46D7743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6178746"/>
              </p:ext>
            </p:extLst>
          </p:nvPr>
        </p:nvGraphicFramePr>
        <p:xfrm>
          <a:off x="572493" y="2071316"/>
          <a:ext cx="6713552" cy="411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0119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A827F697-8AB5-2A41-BD1E-0A8FBA930A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648446"/>
              </p:ext>
            </p:extLst>
          </p:nvPr>
        </p:nvGraphicFramePr>
        <p:xfrm>
          <a:off x="1350688" y="914400"/>
          <a:ext cx="9414424" cy="4968825"/>
        </p:xfrm>
        <a:graphic>
          <a:graphicData uri="http://schemas.openxmlformats.org/drawingml/2006/table">
            <a:tbl>
              <a:tblPr firstRow="1" firstCol="1" bandRow="1">
                <a:solidFill>
                  <a:srgbClr val="F7F7F7"/>
                </a:solidFill>
              </a:tblPr>
              <a:tblGrid>
                <a:gridCol w="4697534">
                  <a:extLst>
                    <a:ext uri="{9D8B030D-6E8A-4147-A177-3AD203B41FA5}">
                      <a16:colId xmlns:a16="http://schemas.microsoft.com/office/drawing/2014/main" val="2082388885"/>
                    </a:ext>
                  </a:extLst>
                </a:gridCol>
                <a:gridCol w="4716890">
                  <a:extLst>
                    <a:ext uri="{9D8B030D-6E8A-4147-A177-3AD203B41FA5}">
                      <a16:colId xmlns:a16="http://schemas.microsoft.com/office/drawing/2014/main" val="660925649"/>
                    </a:ext>
                  </a:extLst>
                </a:gridCol>
              </a:tblGrid>
              <a:tr h="610701"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1" i="0" u="none" strike="noStrike" kern="100" cap="all" spc="6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Doyenné</a:t>
                      </a:r>
                      <a:endParaRPr lang="fr-FR" sz="1500" b="1" i="0" u="none" strike="noStrike" cap="all" spc="6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9639" marR="169639" marT="169639" marB="1696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1" i="0" u="none" strike="noStrike" kern="100" cap="all" spc="6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Nb de réponses</a:t>
                      </a:r>
                      <a:endParaRPr lang="fr-FR" sz="1500" b="1" i="0" u="none" strike="noStrike" cap="all" spc="6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9639" marR="169639" marT="169639" marB="1696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0869717"/>
                  </a:ext>
                </a:extLst>
              </a:tr>
              <a:tr h="484236"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1" i="0" u="none" strike="noStrike" kern="10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Apt</a:t>
                      </a:r>
                      <a:endParaRPr lang="fr-FR" sz="15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5143" marR="175143" marT="24325" marB="11309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0" i="0" u="none" strike="noStrike" kern="10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5143" marR="175143" marT="24325" marB="11309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459918"/>
                  </a:ext>
                </a:extLst>
              </a:tr>
              <a:tr h="484236"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1" i="0" u="none" strike="noStrike" kern="10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Avignon</a:t>
                      </a:r>
                      <a:endParaRPr lang="fr-FR" sz="15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5143" marR="175143" marT="24325" marB="11309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0" i="0" u="none" strike="noStrike" kern="10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5143" marR="175143" marT="24325" marB="11309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42985"/>
                  </a:ext>
                </a:extLst>
              </a:tr>
              <a:tr h="484236"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1" i="0" u="none" strike="noStrike" kern="10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Carpentras</a:t>
                      </a:r>
                      <a:endParaRPr lang="fr-FR" sz="15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5143" marR="175143" marT="24325" marB="11309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0" i="0" u="none" strike="noStrike" kern="10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fr-FR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5143" marR="175143" marT="24325" marB="11309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209563"/>
                  </a:ext>
                </a:extLst>
              </a:tr>
              <a:tr h="484236"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1" i="0" u="none" strike="noStrike" kern="10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Cavaillon</a:t>
                      </a:r>
                      <a:endParaRPr lang="fr-FR" sz="15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5143" marR="175143" marT="24325" marB="11309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0" i="0" u="none" strike="noStrike" kern="10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fr-FR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5143" marR="175143" marT="24325" marB="11309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404906"/>
                  </a:ext>
                </a:extLst>
              </a:tr>
              <a:tr h="484236"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1" i="0" u="none" strike="noStrike" kern="10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Grand Avignon</a:t>
                      </a:r>
                      <a:endParaRPr lang="fr-FR" sz="15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5143" marR="175143" marT="24325" marB="11309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0" i="0" u="none" strike="noStrike" kern="10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fr-FR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5143" marR="175143" marT="24325" marB="11309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526434"/>
                  </a:ext>
                </a:extLst>
              </a:tr>
              <a:tr h="484236"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1" i="0" u="none" strike="noStrike" kern="10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Orange</a:t>
                      </a:r>
                      <a:endParaRPr lang="fr-FR" sz="15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5143" marR="175143" marT="24325" marB="11309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0" i="0" u="none" strike="noStrike" kern="10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5143" marR="175143" marT="24325" marB="11309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994908"/>
                  </a:ext>
                </a:extLst>
              </a:tr>
              <a:tr h="484236"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1" i="0" u="none" strike="noStrike" kern="10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Pertuis</a:t>
                      </a:r>
                      <a:endParaRPr lang="fr-FR" sz="15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5143" marR="175143" marT="24325" marB="11309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0" i="0" u="none" strike="noStrike" kern="10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fr-FR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5143" marR="175143" marT="24325" marB="11309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672921"/>
                  </a:ext>
                </a:extLst>
              </a:tr>
              <a:tr h="484236"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1" i="0" u="none" strike="noStrike" kern="10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Vaison-la-Romaine</a:t>
                      </a:r>
                      <a:endParaRPr lang="fr-FR" sz="15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5143" marR="175143" marT="24325" marB="11309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0" i="0" u="none" strike="noStrike" kern="10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fr-FR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5143" marR="175143" marT="24325" marB="11309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469969"/>
                  </a:ext>
                </a:extLst>
              </a:tr>
              <a:tr h="484236"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1" i="0" u="none" strike="noStrike" kern="10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fr-FR" sz="15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5143" marR="175143" marT="24325" marB="11309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1" i="0" u="none" strike="noStrike" kern="10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  <a:endParaRPr lang="fr-FR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5143" marR="175143" marT="24325" marB="11309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188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609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6A3CBE1-CA25-D345-92E6-56A6C3FAB9B4}"/>
              </a:ext>
            </a:extLst>
          </p:cNvPr>
          <p:cNvSpPr txBox="1"/>
          <p:nvPr/>
        </p:nvSpPr>
        <p:spPr>
          <a:xfrm>
            <a:off x="838200" y="1929384"/>
            <a:ext cx="10515600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500" b="1" dirty="0" err="1"/>
              <a:t>Equipe</a:t>
            </a:r>
            <a:r>
              <a:rPr lang="en-US" sz="1500" b="1" dirty="0"/>
              <a:t> « </a:t>
            </a:r>
            <a:r>
              <a:rPr lang="en-US" sz="1500" b="1" dirty="0" err="1"/>
              <a:t>Communautés</a:t>
            </a:r>
            <a:r>
              <a:rPr lang="en-US" sz="1500" b="1" dirty="0"/>
              <a:t> et </a:t>
            </a:r>
            <a:r>
              <a:rPr lang="en-US" sz="1500" b="1" dirty="0" err="1"/>
              <a:t>territoires</a:t>
            </a:r>
            <a:r>
              <a:rPr lang="en-US" sz="1500" b="1" dirty="0"/>
              <a:t> »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P. Charles-Bernard </a:t>
            </a:r>
            <a:r>
              <a:rPr lang="en-US" sz="1500" dirty="0" err="1"/>
              <a:t>Savoldelli</a:t>
            </a:r>
            <a:r>
              <a:rPr lang="en-US" sz="1500" dirty="0"/>
              <a:t>, </a:t>
            </a:r>
            <a:r>
              <a:rPr lang="en-US" sz="1500" dirty="0" err="1"/>
              <a:t>vicaire</a:t>
            </a:r>
            <a:r>
              <a:rPr lang="en-US" sz="1500" dirty="0"/>
              <a:t> </a:t>
            </a:r>
            <a:r>
              <a:rPr lang="en-US" sz="1500" dirty="0" err="1"/>
              <a:t>général</a:t>
            </a:r>
            <a:endParaRPr lang="en-US" sz="15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Thierry </a:t>
            </a:r>
            <a:r>
              <a:rPr lang="en-US" sz="1500" dirty="0" err="1"/>
              <a:t>Allègre</a:t>
            </a:r>
            <a:r>
              <a:rPr lang="en-US" sz="1500" dirty="0"/>
              <a:t>, </a:t>
            </a:r>
            <a:r>
              <a:rPr lang="en-US" sz="1500" dirty="0" err="1"/>
              <a:t>paroissien</a:t>
            </a:r>
            <a:r>
              <a:rPr lang="en-US" sz="1500" dirty="0"/>
              <a:t> de </a:t>
            </a:r>
            <a:r>
              <a:rPr lang="en-US" sz="1500" dirty="0" err="1"/>
              <a:t>Pertuis</a:t>
            </a:r>
            <a:endParaRPr lang="en-US" sz="15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Antoinette Castelnuovo, </a:t>
            </a:r>
            <a:r>
              <a:rPr lang="en-US" sz="1500" dirty="0" err="1"/>
              <a:t>paroissienne</a:t>
            </a:r>
            <a:r>
              <a:rPr lang="en-US" sz="1500" dirty="0"/>
              <a:t> de Saint-</a:t>
            </a:r>
            <a:r>
              <a:rPr lang="en-US" sz="1500" dirty="0" err="1"/>
              <a:t>Agricol</a:t>
            </a:r>
            <a:r>
              <a:rPr lang="en-US" sz="1500" dirty="0"/>
              <a:t> (Avignon)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P. Frédéric </a:t>
            </a:r>
            <a:r>
              <a:rPr lang="en-US" sz="1500" dirty="0" err="1"/>
              <a:t>Fermanel</a:t>
            </a:r>
            <a:r>
              <a:rPr lang="en-US" sz="1500" dirty="0"/>
              <a:t>, </a:t>
            </a:r>
            <a:r>
              <a:rPr lang="en-US" sz="1500" dirty="0" err="1"/>
              <a:t>curé</a:t>
            </a:r>
            <a:r>
              <a:rPr lang="en-US" sz="1500" dirty="0"/>
              <a:t> de </a:t>
            </a:r>
            <a:r>
              <a:rPr lang="en-US" sz="1500" dirty="0" err="1"/>
              <a:t>Camaret</a:t>
            </a:r>
            <a:endParaRPr lang="en-US" sz="15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Franck </a:t>
            </a:r>
            <a:r>
              <a:rPr lang="en-US" sz="1500" dirty="0" err="1"/>
              <a:t>Thiriet</a:t>
            </a:r>
            <a:r>
              <a:rPr lang="en-US" sz="1500" dirty="0"/>
              <a:t>, </a:t>
            </a:r>
            <a:r>
              <a:rPr lang="en-US" sz="1500" dirty="0" err="1"/>
              <a:t>diacre</a:t>
            </a:r>
            <a:r>
              <a:rPr lang="en-US" sz="1500" dirty="0"/>
              <a:t> permanent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P. Dominique </a:t>
            </a:r>
            <a:r>
              <a:rPr lang="en-US" sz="1500" dirty="0" err="1"/>
              <a:t>Vallon</a:t>
            </a:r>
            <a:r>
              <a:rPr lang="en-US" sz="1500" dirty="0"/>
              <a:t>, </a:t>
            </a:r>
            <a:r>
              <a:rPr lang="en-US" sz="1500" dirty="0" err="1"/>
              <a:t>curé</a:t>
            </a:r>
            <a:r>
              <a:rPr lang="en-US" sz="1500" dirty="0"/>
              <a:t> de </a:t>
            </a:r>
            <a:r>
              <a:rPr lang="en-US" sz="1500" dirty="0" err="1"/>
              <a:t>Vaison</a:t>
            </a:r>
            <a:endParaRPr lang="en-US" sz="15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500" b="1" dirty="0" err="1"/>
              <a:t>Equipe</a:t>
            </a:r>
            <a:r>
              <a:rPr lang="en-US" sz="1500" b="1" dirty="0"/>
              <a:t> « Vocations et </a:t>
            </a:r>
            <a:r>
              <a:rPr lang="en-US" sz="1500" b="1" dirty="0" err="1"/>
              <a:t>coresponsabilité</a:t>
            </a:r>
            <a:r>
              <a:rPr lang="en-US" sz="1500" b="1" dirty="0"/>
              <a:t> »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Isabel Velasco, </a:t>
            </a:r>
            <a:r>
              <a:rPr lang="en-US" sz="1500" dirty="0" err="1"/>
              <a:t>laïque</a:t>
            </a:r>
            <a:r>
              <a:rPr lang="en-US" sz="1500" dirty="0"/>
              <a:t> </a:t>
            </a:r>
            <a:r>
              <a:rPr lang="en-US" sz="1500" dirty="0" err="1"/>
              <a:t>consacrée</a:t>
            </a:r>
            <a:endParaRPr lang="en-US" sz="15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P. Frédéric Beau, </a:t>
            </a:r>
            <a:r>
              <a:rPr lang="en-US" sz="1500" dirty="0" err="1"/>
              <a:t>administrateur</a:t>
            </a:r>
            <a:r>
              <a:rPr lang="en-US" sz="1500" dirty="0"/>
              <a:t> de N.-D. des </a:t>
            </a:r>
            <a:r>
              <a:rPr lang="en-US" sz="1500" dirty="0" err="1"/>
              <a:t>Doms</a:t>
            </a:r>
            <a:r>
              <a:rPr lang="en-US" sz="1500" dirty="0"/>
              <a:t> et </a:t>
            </a:r>
            <a:r>
              <a:rPr lang="en-US" sz="1500" dirty="0" err="1"/>
              <a:t>aumônier</a:t>
            </a:r>
            <a:r>
              <a:rPr lang="en-US" sz="1500" dirty="0"/>
              <a:t> de prison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 err="1"/>
              <a:t>Véronique</a:t>
            </a:r>
            <a:r>
              <a:rPr lang="en-US" sz="1500" dirty="0"/>
              <a:t> </a:t>
            </a:r>
            <a:r>
              <a:rPr lang="en-US" sz="1500" dirty="0" err="1"/>
              <a:t>Eudier</a:t>
            </a:r>
            <a:r>
              <a:rPr lang="en-US" sz="1500" dirty="0"/>
              <a:t>, </a:t>
            </a:r>
            <a:r>
              <a:rPr lang="en-US" sz="1500" dirty="0" err="1"/>
              <a:t>paroissienne</a:t>
            </a:r>
            <a:r>
              <a:rPr lang="en-US" sz="1500" dirty="0"/>
              <a:t> de </a:t>
            </a:r>
            <a:r>
              <a:rPr lang="en-US" sz="1500" dirty="0" err="1"/>
              <a:t>Cucuron</a:t>
            </a:r>
            <a:endParaRPr lang="en-US" sz="15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Christine Seurat, </a:t>
            </a:r>
            <a:r>
              <a:rPr lang="en-US" sz="1500" dirty="0" err="1"/>
              <a:t>paroissienne</a:t>
            </a:r>
            <a:r>
              <a:rPr lang="en-US" sz="1500" dirty="0"/>
              <a:t> </a:t>
            </a:r>
            <a:r>
              <a:rPr lang="en-US" sz="1500" dirty="0" err="1"/>
              <a:t>d’Orange</a:t>
            </a:r>
            <a:endParaRPr lang="en-US" sz="15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P. Baptiste </a:t>
            </a:r>
            <a:r>
              <a:rPr lang="en-US" sz="1500" dirty="0" err="1"/>
              <a:t>Vanel</a:t>
            </a:r>
            <a:r>
              <a:rPr lang="en-US" sz="1500" dirty="0"/>
              <a:t>, </a:t>
            </a:r>
            <a:r>
              <a:rPr lang="en-US" sz="1500" dirty="0" err="1"/>
              <a:t>vicaire</a:t>
            </a:r>
            <a:r>
              <a:rPr lang="en-US" sz="1500" dirty="0"/>
              <a:t> </a:t>
            </a:r>
            <a:r>
              <a:rPr lang="en-US" sz="1500" dirty="0" err="1"/>
              <a:t>à</a:t>
            </a:r>
            <a:r>
              <a:rPr lang="en-US" sz="1500" dirty="0"/>
              <a:t> Orange</a:t>
            </a:r>
          </a:p>
        </p:txBody>
      </p:sp>
    </p:spTree>
    <p:extLst>
      <p:ext uri="{BB962C8B-B14F-4D97-AF65-F5344CB8AC3E}">
        <p14:creationId xmlns:p14="http://schemas.microsoft.com/office/powerpoint/2010/main" val="669301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F79D02D-111F-A645-B316-6E8EAED37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Communautés et territoires</a:t>
            </a:r>
          </a:p>
        </p:txBody>
      </p:sp>
    </p:spTree>
    <p:extLst>
      <p:ext uri="{BB962C8B-B14F-4D97-AF65-F5344CB8AC3E}">
        <p14:creationId xmlns:p14="http://schemas.microsoft.com/office/powerpoint/2010/main" val="142082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ème Office">
  <a:themeElements>
    <a:clrScheme name="Personnalisé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717</Words>
  <Application>Microsoft Macintosh PowerPoint</Application>
  <PresentationFormat>Grand écran</PresentationFormat>
  <Paragraphs>102</Paragraphs>
  <Slides>22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1" baseType="lpstr">
      <vt:lpstr>Arial Unicode MS</vt:lpstr>
      <vt:lpstr>Arial</vt:lpstr>
      <vt:lpstr>Calibri</vt:lpstr>
      <vt:lpstr>Calibri Light</vt:lpstr>
      <vt:lpstr>Courier New</vt:lpstr>
      <vt:lpstr>Google Sans</vt:lpstr>
      <vt:lpstr>Open Sans</vt:lpstr>
      <vt:lpstr>Times New Roman</vt:lpstr>
      <vt:lpstr>Thème Office</vt:lpstr>
      <vt:lpstr>2e rencontre des conseils pastoraux</vt:lpstr>
      <vt:lpstr>Restitution des travaux des paroisses du diocèse.</vt:lpstr>
      <vt:lpstr>Une multitude de mouvements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Communautés et territoires</vt:lpstr>
      <vt:lpstr>Première conviction: notre réalité, le terreau à partir duquel nous pouvons nous renouveler </vt:lpstr>
      <vt:lpstr>Deuxième conviction   « il y a plusieurs demeures dans la maison du Père »</vt:lpstr>
      <vt:lpstr>Conviction 3: le doyenné pour unir nos forces</vt:lpstr>
      <vt:lpstr>Présentation PowerPoint</vt:lpstr>
      <vt:lpstr>Conviction 4 : notre raison d’être est d’annoncer l’Evangile</vt:lpstr>
      <vt:lpstr>Ce moyen doit être ordonné à une fin :   le renouveau de la foi en Jésus-Christ,  en nous et autour de nous. </vt:lpstr>
      <vt:lpstr>Conviction 5 : cultiver une spiritualité de communion</vt:lpstr>
      <vt:lpstr>Vocations et coresponsabilité</vt:lpstr>
      <vt:lpstr>Première conviction    d’une culture de la collaboration  à une culture de la coresponsabilité</vt:lpstr>
      <vt:lpstr>Deuxième conviction  la formation des laïcs et des prêtres est une nécessité</vt:lpstr>
      <vt:lpstr>Troisième conviction  La fraternité se travaille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2e rencontre des conseils pastoraux</dc:title>
  <dc:creator>guido Castelnuovo</dc:creator>
  <cp:lastModifiedBy>guido Castelnuovo</cp:lastModifiedBy>
  <cp:revision>3</cp:revision>
  <dcterms:created xsi:type="dcterms:W3CDTF">2024-04-12T19:46:25Z</dcterms:created>
  <dcterms:modified xsi:type="dcterms:W3CDTF">2024-04-12T20:35:01Z</dcterms:modified>
</cp:coreProperties>
</file>